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5" r:id="rId4"/>
  </p:sldMasterIdLst>
  <p:notesMasterIdLst>
    <p:notesMasterId r:id="rId16"/>
  </p:notesMasterIdLst>
  <p:sldIdLst>
    <p:sldId id="362" r:id="rId5"/>
    <p:sldId id="383" r:id="rId6"/>
    <p:sldId id="276" r:id="rId7"/>
    <p:sldId id="384" r:id="rId8"/>
    <p:sldId id="385" r:id="rId9"/>
    <p:sldId id="386" r:id="rId10"/>
    <p:sldId id="387" r:id="rId11"/>
    <p:sldId id="398" r:id="rId12"/>
    <p:sldId id="399" r:id="rId13"/>
    <p:sldId id="40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BD3"/>
    <a:srgbClr val="AE78D6"/>
    <a:srgbClr val="1A55A5"/>
    <a:srgbClr val="550089"/>
    <a:srgbClr val="0D759C"/>
    <a:srgbClr val="662266"/>
    <a:srgbClr val="2B3922"/>
    <a:srgbClr val="221F20"/>
    <a:srgbClr val="344529"/>
    <a:srgbClr val="FFF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EBF1D-DD0F-4E70-8C0D-36D1AB5D8EA5}" v="1" dt="2023-10-25T17:05:04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5310" autoAdjust="0"/>
  </p:normalViewPr>
  <p:slideViewPr>
    <p:cSldViewPr snapToGrid="0">
      <p:cViewPr varScale="1">
        <p:scale>
          <a:sx n="87" d="100"/>
          <a:sy n="87" d="100"/>
        </p:scale>
        <p:origin x="15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ndhafeeza deloos" userId="4ddfa98bf913978f" providerId="LiveId" clId="{AB5EBF1D-DD0F-4E70-8C0D-36D1AB5D8EA5}"/>
    <pc:docChg chg="undo custSel delSld modSld">
      <pc:chgData name="andreandhafeeza deloos" userId="4ddfa98bf913978f" providerId="LiveId" clId="{AB5EBF1D-DD0F-4E70-8C0D-36D1AB5D8EA5}" dt="2023-10-25T17:18:32.961" v="111" actId="1036"/>
      <pc:docMkLst>
        <pc:docMk/>
      </pc:docMkLst>
      <pc:sldChg chg="addSp delSp modSp mod">
        <pc:chgData name="andreandhafeeza deloos" userId="4ddfa98bf913978f" providerId="LiveId" clId="{AB5EBF1D-DD0F-4E70-8C0D-36D1AB5D8EA5}" dt="2023-10-25T17:06:12.740" v="65" actId="1076"/>
        <pc:sldMkLst>
          <pc:docMk/>
          <pc:sldMk cId="2429905595" sldId="269"/>
        </pc:sldMkLst>
        <pc:spChg chg="add mod">
          <ac:chgData name="andreandhafeeza deloos" userId="4ddfa98bf913978f" providerId="LiveId" clId="{AB5EBF1D-DD0F-4E70-8C0D-36D1AB5D8EA5}" dt="2023-10-25T17:06:12.740" v="65" actId="1076"/>
          <ac:spMkLst>
            <pc:docMk/>
            <pc:sldMk cId="2429905595" sldId="269"/>
            <ac:spMk id="2" creationId="{581131FE-5D4D-9531-137C-5A749CF39A15}"/>
          </ac:spMkLst>
        </pc:spChg>
        <pc:spChg chg="del mod">
          <ac:chgData name="andreandhafeeza deloos" userId="4ddfa98bf913978f" providerId="LiveId" clId="{AB5EBF1D-DD0F-4E70-8C0D-36D1AB5D8EA5}" dt="2023-10-25T17:05:43.596" v="50" actId="478"/>
          <ac:spMkLst>
            <pc:docMk/>
            <pc:sldMk cId="2429905595" sldId="269"/>
            <ac:spMk id="4" creationId="{B42E846A-7F1F-4EF7-9462-7FB4418A48D6}"/>
          </ac:spMkLst>
        </pc:spChg>
        <pc:spChg chg="del mod">
          <ac:chgData name="andreandhafeeza deloos" userId="4ddfa98bf913978f" providerId="LiveId" clId="{AB5EBF1D-DD0F-4E70-8C0D-36D1AB5D8EA5}" dt="2023-10-25T17:05:49.474" v="51" actId="478"/>
          <ac:spMkLst>
            <pc:docMk/>
            <pc:sldMk cId="2429905595" sldId="269"/>
            <ac:spMk id="5" creationId="{B8D7C4CB-0C76-4C82-BCA4-F1D40C82744C}"/>
          </ac:spMkLst>
        </pc:spChg>
        <pc:picChg chg="mod">
          <ac:chgData name="andreandhafeeza deloos" userId="4ddfa98bf913978f" providerId="LiveId" clId="{AB5EBF1D-DD0F-4E70-8C0D-36D1AB5D8EA5}" dt="2023-10-25T17:04:49.844" v="39" actId="1076"/>
          <ac:picMkLst>
            <pc:docMk/>
            <pc:sldMk cId="2429905595" sldId="269"/>
            <ac:picMk id="3" creationId="{3D9FC015-47C7-442B-8061-A93CA0563363}"/>
          </ac:picMkLst>
        </pc:picChg>
      </pc:sldChg>
      <pc:sldChg chg="modSp mod">
        <pc:chgData name="andreandhafeeza deloos" userId="4ddfa98bf913978f" providerId="LiveId" clId="{AB5EBF1D-DD0F-4E70-8C0D-36D1AB5D8EA5}" dt="2023-10-25T17:18:32.961" v="111" actId="1036"/>
        <pc:sldMkLst>
          <pc:docMk/>
          <pc:sldMk cId="3478536143" sldId="384"/>
        </pc:sldMkLst>
        <pc:spChg chg="mod">
          <ac:chgData name="andreandhafeeza deloos" userId="4ddfa98bf913978f" providerId="LiveId" clId="{AB5EBF1D-DD0F-4E70-8C0D-36D1AB5D8EA5}" dt="2023-10-25T17:18:32.961" v="111" actId="1036"/>
          <ac:spMkLst>
            <pc:docMk/>
            <pc:sldMk cId="3478536143" sldId="384"/>
            <ac:spMk id="5" creationId="{1FD68002-B26F-8801-0BD4-D7BB91C1DF13}"/>
          </ac:spMkLst>
        </pc:spChg>
      </pc:sldChg>
      <pc:sldChg chg="modSp mod">
        <pc:chgData name="andreandhafeeza deloos" userId="4ddfa98bf913978f" providerId="LiveId" clId="{AB5EBF1D-DD0F-4E70-8C0D-36D1AB5D8EA5}" dt="2023-10-25T17:17:07.474" v="77" actId="12"/>
        <pc:sldMkLst>
          <pc:docMk/>
          <pc:sldMk cId="1505426956" sldId="385"/>
        </pc:sldMkLst>
        <pc:spChg chg="mod">
          <ac:chgData name="andreandhafeeza deloos" userId="4ddfa98bf913978f" providerId="LiveId" clId="{AB5EBF1D-DD0F-4E70-8C0D-36D1AB5D8EA5}" dt="2023-10-25T17:17:07.474" v="77" actId="12"/>
          <ac:spMkLst>
            <pc:docMk/>
            <pc:sldMk cId="1505426956" sldId="385"/>
            <ac:spMk id="5" creationId="{1738D93A-C23D-3B52-EC95-B31E1C1485AB}"/>
          </ac:spMkLst>
        </pc:spChg>
      </pc:sldChg>
      <pc:sldChg chg="modSp mod">
        <pc:chgData name="andreandhafeeza deloos" userId="4ddfa98bf913978f" providerId="LiveId" clId="{AB5EBF1D-DD0F-4E70-8C0D-36D1AB5D8EA5}" dt="2023-10-25T17:17:22.402" v="78" actId="12"/>
        <pc:sldMkLst>
          <pc:docMk/>
          <pc:sldMk cId="389586285" sldId="386"/>
        </pc:sldMkLst>
        <pc:spChg chg="mod">
          <ac:chgData name="andreandhafeeza deloos" userId="4ddfa98bf913978f" providerId="LiveId" clId="{AB5EBF1D-DD0F-4E70-8C0D-36D1AB5D8EA5}" dt="2023-10-25T17:17:22.402" v="78" actId="12"/>
          <ac:spMkLst>
            <pc:docMk/>
            <pc:sldMk cId="389586285" sldId="386"/>
            <ac:spMk id="5" creationId="{1738D93A-C23D-3B52-EC95-B31E1C1485AB}"/>
          </ac:spMkLst>
        </pc:spChg>
      </pc:sldChg>
      <pc:sldChg chg="modSp mod">
        <pc:chgData name="andreandhafeeza deloos" userId="4ddfa98bf913978f" providerId="LiveId" clId="{AB5EBF1D-DD0F-4E70-8C0D-36D1AB5D8EA5}" dt="2023-10-25T17:17:37.350" v="79" actId="12"/>
        <pc:sldMkLst>
          <pc:docMk/>
          <pc:sldMk cId="121219805" sldId="387"/>
        </pc:sldMkLst>
        <pc:spChg chg="mod">
          <ac:chgData name="andreandhafeeza deloos" userId="4ddfa98bf913978f" providerId="LiveId" clId="{AB5EBF1D-DD0F-4E70-8C0D-36D1AB5D8EA5}" dt="2023-10-25T17:17:37.350" v="79" actId="12"/>
          <ac:spMkLst>
            <pc:docMk/>
            <pc:sldMk cId="121219805" sldId="387"/>
            <ac:spMk id="5" creationId="{1738D93A-C23D-3B52-EC95-B31E1C1485AB}"/>
          </ac:spMkLst>
        </pc:spChg>
      </pc:sldChg>
      <pc:sldChg chg="modSp del mod">
        <pc:chgData name="andreandhafeeza deloos" userId="4ddfa98bf913978f" providerId="LiveId" clId="{AB5EBF1D-DD0F-4E70-8C0D-36D1AB5D8EA5}" dt="2023-10-25T17:12:25.447" v="71" actId="47"/>
        <pc:sldMkLst>
          <pc:docMk/>
          <pc:sldMk cId="4227016652" sldId="388"/>
        </pc:sldMkLst>
        <pc:spChg chg="mod">
          <ac:chgData name="andreandhafeeza deloos" userId="4ddfa98bf913978f" providerId="LiveId" clId="{AB5EBF1D-DD0F-4E70-8C0D-36D1AB5D8EA5}" dt="2023-10-25T16:59:42.280" v="29" actId="20577"/>
          <ac:spMkLst>
            <pc:docMk/>
            <pc:sldMk cId="4227016652" sldId="388"/>
            <ac:spMk id="3" creationId="{6DE3AA0F-3325-FA6D-68A0-D5DF174D21A2}"/>
          </ac:spMkLst>
        </pc:spChg>
      </pc:sldChg>
      <pc:sldChg chg="modSp del mod">
        <pc:chgData name="andreandhafeeza deloos" userId="4ddfa98bf913978f" providerId="LiveId" clId="{AB5EBF1D-DD0F-4E70-8C0D-36D1AB5D8EA5}" dt="2023-10-25T17:12:19.377" v="70" actId="47"/>
        <pc:sldMkLst>
          <pc:docMk/>
          <pc:sldMk cId="668229347" sldId="397"/>
        </pc:sldMkLst>
        <pc:spChg chg="mod">
          <ac:chgData name="andreandhafeeza deloos" userId="4ddfa98bf913978f" providerId="LiveId" clId="{AB5EBF1D-DD0F-4E70-8C0D-36D1AB5D8EA5}" dt="2023-10-25T16:59:59.275" v="36" actId="20577"/>
          <ac:spMkLst>
            <pc:docMk/>
            <pc:sldMk cId="668229347" sldId="397"/>
            <ac:spMk id="3" creationId="{6DE3AA0F-3325-FA6D-68A0-D5DF174D21A2}"/>
          </ac:spMkLst>
        </pc:spChg>
      </pc:sldChg>
      <pc:sldChg chg="modSp mod">
        <pc:chgData name="andreandhafeeza deloos" userId="4ddfa98bf913978f" providerId="LiveId" clId="{AB5EBF1D-DD0F-4E70-8C0D-36D1AB5D8EA5}" dt="2023-10-25T17:15:57.625" v="76" actId="12"/>
        <pc:sldMkLst>
          <pc:docMk/>
          <pc:sldMk cId="3966873432" sldId="398"/>
        </pc:sldMkLst>
        <pc:spChg chg="mod">
          <ac:chgData name="andreandhafeeza deloos" userId="4ddfa98bf913978f" providerId="LiveId" clId="{AB5EBF1D-DD0F-4E70-8C0D-36D1AB5D8EA5}" dt="2023-10-25T17:15:57.625" v="76" actId="12"/>
          <ac:spMkLst>
            <pc:docMk/>
            <pc:sldMk cId="3966873432" sldId="398"/>
            <ac:spMk id="3" creationId="{22983A2B-7D7B-B0A3-6146-55E66275FF27}"/>
          </ac:spMkLst>
        </pc:spChg>
      </pc:sldChg>
      <pc:sldChg chg="modSp mod">
        <pc:chgData name="andreandhafeeza deloos" userId="4ddfa98bf913978f" providerId="LiveId" clId="{AB5EBF1D-DD0F-4E70-8C0D-36D1AB5D8EA5}" dt="2023-10-25T17:15:34.892" v="73" actId="12"/>
        <pc:sldMkLst>
          <pc:docMk/>
          <pc:sldMk cId="456331063" sldId="400"/>
        </pc:sldMkLst>
        <pc:spChg chg="mod">
          <ac:chgData name="andreandhafeeza deloos" userId="4ddfa98bf913978f" providerId="LiveId" clId="{AB5EBF1D-DD0F-4E70-8C0D-36D1AB5D8EA5}" dt="2023-10-25T17:15:34.892" v="73" actId="12"/>
          <ac:spMkLst>
            <pc:docMk/>
            <pc:sldMk cId="456331063" sldId="400"/>
            <ac:spMk id="3" creationId="{22983A2B-7D7B-B0A3-6146-55E66275FF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3BF58-2629-194D-8FED-52D58D78264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96E4C-0ABE-074F-B515-0C8F7D3D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AEC2E51-DBE6-4DA9-96B8-B4FE96462CCB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1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099F-A657-492C-B381-B2C923E153AC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3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BD78-4246-42CD-B9F2-5A773255734F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E9E8-5C62-4057-AAD6-E9EFCD4DE124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380D-CBA0-4A56-8D17-81DBFB6C28F4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073D-DC52-45A0-A5E6-507953A24DB3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269-3879-47BE-8823-6DCE67D6D221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A8A7-AB02-4D21-B9DF-70A9D5B134C2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A4CF-CE93-47E9-B7C3-694567042266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2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09EE-D75C-468B-B17C-44DE35581865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5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8E8-DAB0-41F5-B5BE-753A8316B7A6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6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06EE-D2B9-4A8A-9FCB-A4AE066B9D21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8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AA6A-D0D0-4AA1-9147-82E4F2F67FDA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A7DC-43AF-4C5B-95F7-D7E5C72306F7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3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4487-05D6-47BD-84B8-624D0EDCF700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D458-853D-4DE1-B99A-9857174FAC0A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8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6CDE-C632-4A26-962E-8A8A7F888278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486F479-0382-41EA-B626-0E6757CAB626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9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c.c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66212-F549-EC13-4F4D-2FCBD4A34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3" r="3754"/>
          <a:stretch/>
        </p:blipFill>
        <p:spPr>
          <a:xfrm>
            <a:off x="2250569" y="1658375"/>
            <a:ext cx="7526597" cy="2017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2B0D4E-C05E-2369-9681-83D15134B8FA}"/>
              </a:ext>
            </a:extLst>
          </p:cNvPr>
          <p:cNvSpPr txBox="1">
            <a:spLocks/>
          </p:cNvSpPr>
          <p:nvPr/>
        </p:nvSpPr>
        <p:spPr bwMode="gray">
          <a:xfrm>
            <a:off x="480871" y="3675825"/>
            <a:ext cx="11230253" cy="1448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36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the Dental Industry in Canada</a:t>
            </a:r>
          </a:p>
        </p:txBody>
      </p:sp>
    </p:spTree>
    <p:extLst>
      <p:ext uri="{BB962C8B-B14F-4D97-AF65-F5344CB8AC3E}">
        <p14:creationId xmlns:p14="http://schemas.microsoft.com/office/powerpoint/2010/main" val="3847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3A2B-7D7B-B0A3-6146-55E66275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2603498"/>
            <a:ext cx="11651311" cy="425450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Members of DIAC support research and development of dental practices and procedures</a:t>
            </a:r>
          </a:p>
          <a:p>
            <a:r>
              <a:rPr lang="en-US" sz="2600" dirty="0">
                <a:solidFill>
                  <a:schemeClr val="tx1"/>
                </a:solidFill>
              </a:rPr>
              <a:t>DIAC ensures that all members are in good standing and follow the Code of Conduct: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Members are licensed by Health Canada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Products are compliant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Increases professionals' confidence in the product and the safety of the patient</a:t>
            </a:r>
          </a:p>
          <a:p>
            <a:r>
              <a:rPr lang="en-US" sz="2600" dirty="0">
                <a:solidFill>
                  <a:schemeClr val="tx1"/>
                </a:solidFill>
              </a:rPr>
              <a:t>DIAC encourages membership from dental associations across Canada</a:t>
            </a:r>
          </a:p>
          <a:p>
            <a:r>
              <a:rPr lang="en-US" sz="2600" dirty="0">
                <a:solidFill>
                  <a:schemeClr val="tx1"/>
                </a:solidFill>
              </a:rPr>
              <a:t>Current members from dental association include: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</a:rPr>
              <a:t>Canadian Dental Association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</a:rPr>
              <a:t>Canadian Dental Hygienists Association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</a:rPr>
              <a:t>Denturists Association of Canada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</a:rPr>
              <a:t>Denturists Association of Ontario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CC2EA-D73D-A56F-7089-67EB441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5E0A5E5-B831-7646-1EE2-0E58E2B5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HOW DIAC INTERSECTS WITH THE FIELD </a:t>
            </a:r>
            <a:br>
              <a:rPr lang="en-US" sz="3600" b="1" dirty="0"/>
            </a:br>
            <a:r>
              <a:rPr lang="en-US" sz="3600" b="1" dirty="0"/>
              <a:t>OF DENTISTRY </a:t>
            </a:r>
            <a:r>
              <a:rPr lang="en-CA" sz="2400" b="1" dirty="0"/>
              <a:t>CONT’D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33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FC015-47C7-442B-8061-A93CA0563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5"/>
          <a:stretch/>
        </p:blipFill>
        <p:spPr>
          <a:xfrm>
            <a:off x="2232734" y="1079126"/>
            <a:ext cx="7726532" cy="221705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1131FE-5D4D-9531-137C-5A749CF39A15}"/>
              </a:ext>
            </a:extLst>
          </p:cNvPr>
          <p:cNvSpPr txBox="1">
            <a:spLocks/>
          </p:cNvSpPr>
          <p:nvPr/>
        </p:nvSpPr>
        <p:spPr>
          <a:xfrm>
            <a:off x="649378" y="5279201"/>
            <a:ext cx="11125200" cy="99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Membership application is easy, visit </a:t>
            </a: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www.diac.ca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complete the application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90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E537-A7E2-75EF-1E5A-181EBCD9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873714"/>
            <a:ext cx="8761413" cy="706964"/>
          </a:xfrm>
        </p:spPr>
        <p:txBody>
          <a:bodyPr/>
          <a:lstStyle/>
          <a:p>
            <a:pPr algn="ctr"/>
            <a:r>
              <a:rPr lang="en-CA" b="1" dirty="0"/>
              <a:t>ABOUT DIAC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646AE-652D-D0DE-52FF-4ADFDEA8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5A8C7-23EC-0719-E2FD-D972D731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38" y="2381820"/>
            <a:ext cx="11388934" cy="4418687"/>
          </a:xfrm>
        </p:spPr>
        <p:txBody>
          <a:bodyPr>
            <a:normAutofit fontScale="92500"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tx1"/>
                </a:solidFill>
              </a:rPr>
              <a:t>The Dental Industry Association of Canada (DIAC) is a non-profit organization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Founded in 1978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Governed by an elected Board of Directors (volunteers)</a:t>
            </a:r>
            <a:br>
              <a:rPr lang="en-US" sz="15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tx1"/>
                </a:solidFill>
              </a:rPr>
              <a:t>Member companies provide products and services to the dental industry in Canada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Dental product manufacturers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Distributors of dental products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Dental Service/Support Organizations (DSOs) with &gt;20 practices under management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Commercial laboratories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Professional service providers (HR, IT, legal, finance, etc.)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50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E291-047E-4C08-66EC-39DF5EE1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1" y="371236"/>
            <a:ext cx="4265517" cy="767688"/>
          </a:xfrm>
        </p:spPr>
        <p:txBody>
          <a:bodyPr/>
          <a:lstStyle/>
          <a:p>
            <a:r>
              <a:rPr lang="en-CA" sz="3600" spc="3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Members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6FB3A3-2F01-6DEB-F5CE-1AC216D75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0" t="14494" r="5280" b="18500"/>
          <a:stretch/>
        </p:blipFill>
        <p:spPr>
          <a:xfrm>
            <a:off x="5588372" y="2471406"/>
            <a:ext cx="2426377" cy="485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DE94D-1419-A91B-930F-220D9E4CC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540" y="6055729"/>
            <a:ext cx="2000112" cy="2914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4F7606-1F98-0425-D72F-43D6CA8BD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2" t="22606" b="25828"/>
          <a:stretch/>
        </p:blipFill>
        <p:spPr>
          <a:xfrm>
            <a:off x="6481315" y="4980617"/>
            <a:ext cx="2144100" cy="5210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EB8969-E417-125C-EBA6-DAD19400D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34" y="4279119"/>
            <a:ext cx="3242230" cy="3929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9B016B-9310-A19F-2504-E505B48557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493" b="21111"/>
          <a:stretch/>
        </p:blipFill>
        <p:spPr>
          <a:xfrm>
            <a:off x="8508489" y="1724538"/>
            <a:ext cx="1286486" cy="431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2087C4-13A7-3911-71DE-BCDCADF62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159" y="3225149"/>
            <a:ext cx="863310" cy="8633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319FF7-9405-AB2C-0299-07D58479C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227" y="3426786"/>
            <a:ext cx="1905668" cy="5583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0DBC18-C3B3-F6CF-07DC-627029F25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8407" y="1545742"/>
            <a:ext cx="1809027" cy="7279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2E57ED-9C2C-4754-B813-C920776A67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6728" y="5924797"/>
            <a:ext cx="1491602" cy="5180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DCF2EF-3560-0EB9-8872-25C3D505B7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6534" y="1500350"/>
            <a:ext cx="1136982" cy="8784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C48CD0-ECC6-CF34-513C-74F39D44AC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9334" y="4325598"/>
            <a:ext cx="1491602" cy="3825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7AD8A3-C96E-89F6-9E99-53D289A0BD7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6356"/>
          <a:stretch/>
        </p:blipFill>
        <p:spPr>
          <a:xfrm>
            <a:off x="8508489" y="2547956"/>
            <a:ext cx="2760925" cy="521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1B5-31C8-B4E4-BD75-F9D48B49DA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2406" y="5927147"/>
            <a:ext cx="2052344" cy="476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7C7E7-1FE8-9392-F2E5-96CE9173B3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3227" y="1500350"/>
            <a:ext cx="1308334" cy="591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C25A2-2652-6361-CAF2-69683D7333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1154" y="4797951"/>
            <a:ext cx="1874520" cy="801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5A0410-F456-C90E-C1D5-0F6467965D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39263" y="3448237"/>
            <a:ext cx="2571745" cy="4270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CB635-6D85-719D-32D7-00C2436D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95F63-A927-F666-0EA2-66E3F2E39415}"/>
              </a:ext>
            </a:extLst>
          </p:cNvPr>
          <p:cNvSpPr txBox="1"/>
          <p:nvPr/>
        </p:nvSpPr>
        <p:spPr>
          <a:xfrm>
            <a:off x="581002" y="1005854"/>
            <a:ext cx="4057635" cy="482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2200" b="1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 volunteer board members representing the industry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CA" sz="2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2200" b="1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Serve on committees including:</a:t>
            </a:r>
            <a:endParaRPr lang="en-CA" sz="2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800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CA" sz="2000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Membership Committee</a:t>
            </a:r>
            <a:endParaRPr lang="en-CA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CA" sz="2000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Technorama &amp; Conventions Committee</a:t>
            </a:r>
            <a:endParaRPr lang="en-CA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CA" sz="2000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Regulatory &amp; Industry Affairs Committee</a:t>
            </a:r>
            <a:endParaRPr lang="en-CA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CA" sz="2000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Market Research &amp; Data Committee</a:t>
            </a:r>
            <a:endParaRPr lang="en-CA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CA" sz="2000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214213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74E4-BD77-102F-DA98-9AD8A977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VALUE OF MEMBERSHIP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8105C-4355-3200-B470-7EA1B4FA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D68002-B26F-8801-0BD4-D7BB91C1DF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1938" y="2495884"/>
            <a:ext cx="5829543" cy="341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dirty="0">
                <a:solidFill>
                  <a:schemeClr val="tx1"/>
                </a:solidFill>
              </a:rPr>
              <a:t>Networking and business growth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Cultivate referral contacts and build relationships with distributors across the industry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Build company networks and grow business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Learn from speakers who know the industry and your business, meet members with relevant services, and connect with the right audience for your products and services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718C3-F337-1AAF-3434-1650C2A9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165" y="2780611"/>
            <a:ext cx="4215896" cy="28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7B0F-801A-EDD2-5A20-B26168A4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VALUE OF MEMBERSHIP </a:t>
            </a:r>
            <a:r>
              <a:rPr lang="en-CA" sz="2400" b="1" dirty="0"/>
              <a:t>CONT’D</a:t>
            </a:r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8920-5595-B1A3-3D32-6EED14AC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8D93A-C23D-3B52-EC95-B31E1C1485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2622" y="2453001"/>
            <a:ext cx="6434020" cy="4194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dirty="0">
                <a:solidFill>
                  <a:schemeClr val="tx1"/>
                </a:solidFill>
              </a:rPr>
              <a:t>Industry collaboration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Tap into industry insights, trends, and solutions through DIAC'S partnerships with key stakeholders (e.g., Canadian Dental Association Canadian Dental Hygienists Association, Dental Trade Alliance, etc.)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DIAC works closely with </a:t>
            </a:r>
            <a:r>
              <a:rPr lang="en-US" sz="2000" dirty="0" err="1">
                <a:solidFill>
                  <a:schemeClr val="tx1"/>
                </a:solidFill>
              </a:rPr>
              <a:t>Medtech</a:t>
            </a:r>
            <a:r>
              <a:rPr lang="en-US" sz="2000" dirty="0">
                <a:solidFill>
                  <a:schemeClr val="tx1"/>
                </a:solidFill>
              </a:rPr>
              <a:t> Canada on regulatory matters of mutual interest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DIAC advocates for our members with organizers of the major dental conferences in Canada (PDC, ODA, JDIQ)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758D2-92A2-1DB9-AD1B-60CC47A3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41" y="2666340"/>
            <a:ext cx="3978928" cy="28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2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7B0F-801A-EDD2-5A20-B26168A4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VALUE OF MEMBERSHIP </a:t>
            </a:r>
            <a:r>
              <a:rPr lang="en-CA" sz="2400" b="1" dirty="0"/>
              <a:t>CONT’D</a:t>
            </a:r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8920-5595-B1A3-3D32-6EED14AC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8D93A-C23D-3B52-EC95-B31E1C1485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4223" y="2558559"/>
            <a:ext cx="6594397" cy="370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dirty="0">
                <a:solidFill>
                  <a:schemeClr val="tx1"/>
                </a:solidFill>
              </a:rPr>
              <a:t>Market research and data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Get access to DIAC's proprietary research, the annual Future of Dentistry Survey report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Dentists across Canada are surveyed annually to ensure the industry is meeting the current and future needs of dental professionals.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ccess to comprehensive industry data on product purchases, financing, and marketing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37BB0-0694-FFF8-1EE1-8EC74EB9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620" y="2749391"/>
            <a:ext cx="4589157" cy="28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7B0F-801A-EDD2-5A20-B26168A4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VALUE OF MEMBERSHIP </a:t>
            </a:r>
            <a:r>
              <a:rPr lang="en-CA" sz="2400" b="1" dirty="0"/>
              <a:t>CONT’D</a:t>
            </a:r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8920-5595-B1A3-3D32-6EED14AC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8D93A-C23D-3B52-EC95-B31E1C1485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166" y="2508471"/>
            <a:ext cx="6701485" cy="341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dirty="0">
                <a:solidFill>
                  <a:schemeClr val="tx1"/>
                </a:solidFill>
              </a:rPr>
              <a:t>Regulatory advocacy and education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Stay informed of new and changing regulations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Educate and consult with membership on legislative and procedural changes and provide industry feedback to Health Canada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Proactively engage with Federal and Provincial Governments on industry matters 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Engage in learning opportunities with Health Canada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ealth Canada clears ResistancePlus® MG - SpeeDx">
            <a:extLst>
              <a:ext uri="{FF2B5EF4-FFF2-40B4-BE49-F238E27FC236}">
                <a16:creationId xmlns:a16="http://schemas.microsoft.com/office/drawing/2014/main" id="{2F283F95-D9B3-970D-1845-09002781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51" y="2626834"/>
            <a:ext cx="4383371" cy="27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DFFB-04EA-5283-DD33-3EC2ABB4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40" y="981619"/>
            <a:ext cx="10047799" cy="706964"/>
          </a:xfrm>
        </p:spPr>
        <p:txBody>
          <a:bodyPr/>
          <a:lstStyle/>
          <a:p>
            <a:r>
              <a:rPr lang="en-US" sz="3600" b="1" dirty="0"/>
              <a:t>HOW DIAC INTERSECTS WITH THE FIELD </a:t>
            </a:r>
            <a:br>
              <a:rPr lang="en-US" sz="3600" b="1" dirty="0"/>
            </a:br>
            <a:r>
              <a:rPr lang="en-US" sz="3600" b="1" dirty="0"/>
              <a:t>OF DENTISTRY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3A2B-7D7B-B0A3-6146-55E66275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2603500"/>
            <a:ext cx="11125200" cy="34163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Future of Dentistry Survey (FODS)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25 years of data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Survey provides one of the only comprehensive sources of dental market data in Canada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Dentists across Canada are surveyed annually to ensure the industry is meeting the current and future needs of dental professionals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Implemented in the Fall, results released in November only to Membership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Supported by sponsorship from Members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CC2EA-D73D-A56F-7089-67EB441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7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3A2B-7D7B-B0A3-6146-55E66275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2603500"/>
            <a:ext cx="11044518" cy="34163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Hearing the voice of the customer in our strategic planning and membership activities through DSOs, who are members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Members represent more than 75% of exhibitors and sponsors supporting dental conferences throughout Canada, DIAC is onsite to support members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DIAC meets with major show managers annually to improve the experience for exhibitors and participants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Members sponsor education, workshops and training for dentists in product knowledge and professional development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CC2EA-D73D-A56F-7089-67EB441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3337F6-BFC9-2F1F-C77C-DA2A7D44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HOW DIAC INTERSECTS WITH THE FIELD </a:t>
            </a:r>
            <a:br>
              <a:rPr lang="en-US" sz="3600" b="1" dirty="0"/>
            </a:br>
            <a:r>
              <a:rPr lang="en-US" sz="3600" b="1" dirty="0"/>
              <a:t>OF DENTISTRY </a:t>
            </a:r>
            <a:r>
              <a:rPr lang="en-CA" sz="2400" b="1" dirty="0"/>
              <a:t>CONT’D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609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elements/1.1/"/>
    <ds:schemaRef ds:uri="16c05727-aa75-4e4a-9b5f-8a80a116589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18482</TotalTime>
  <Words>614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 Boardroom</vt:lpstr>
      <vt:lpstr>PowerPoint Presentation</vt:lpstr>
      <vt:lpstr>ABOUT DIAC</vt:lpstr>
      <vt:lpstr>Board Members</vt:lpstr>
      <vt:lpstr>VALUE OF MEMBERSHIP </vt:lpstr>
      <vt:lpstr>VALUE OF MEMBERSHIP CONT’D</vt:lpstr>
      <vt:lpstr>VALUE OF MEMBERSHIP CONT’D</vt:lpstr>
      <vt:lpstr>VALUE OF MEMBERSHIP CONT’D</vt:lpstr>
      <vt:lpstr>HOW DIAC INTERSECTS WITH THE FIELD  OF DENTISTRY</vt:lpstr>
      <vt:lpstr>HOW DIAC INTERSECTS WITH THE FIELD  OF DENTISTRY CONT’D</vt:lpstr>
      <vt:lpstr>HOW DIAC INTERSECTS WITH THE FIELD  OF DENTISTRY CONT’D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Heather Plewes</dc:creator>
  <cp:lastModifiedBy>andreandhafeeza deloos</cp:lastModifiedBy>
  <cp:revision>92</cp:revision>
  <dcterms:created xsi:type="dcterms:W3CDTF">2021-10-18T16:41:07Z</dcterms:created>
  <dcterms:modified xsi:type="dcterms:W3CDTF">2023-10-25T17:18:39Z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